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9" r:id="rId9"/>
    <p:sldId id="267" r:id="rId10"/>
    <p:sldId id="268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2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D58B6-1559-4F36-A66F-DCFB1C02C65D}" type="datetimeFigureOut">
              <a:rPr lang="fr-FR" smtClean="0"/>
              <a:t>06/12/2023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38171-9FEF-4D36-8B9C-5372C955CC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94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38171-9FEF-4D36-8B9C-5372C955CCF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607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4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2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762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95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06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02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67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7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4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4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96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6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5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4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0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C04F71-5BBB-23A6-953D-875AF801EC8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244975" y="6705600"/>
            <a:ext cx="6826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C3 - Sensible</a:t>
            </a:r>
          </a:p>
        </p:txBody>
      </p:sp>
    </p:spTree>
    <p:extLst>
      <p:ext uri="{BB962C8B-B14F-4D97-AF65-F5344CB8AC3E}">
        <p14:creationId xmlns:p14="http://schemas.microsoft.com/office/powerpoint/2010/main" val="1647188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15392" y="1828800"/>
            <a:ext cx="731322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>
                <a:solidFill>
                  <a:srgbClr val="006400"/>
                </a:solidFill>
              </a:defRPr>
            </a:pPr>
            <a:r>
              <a:rPr lang="fr-FR" dirty="0"/>
              <a:t>Soutenance</a:t>
            </a:r>
            <a:r>
              <a:rPr dirty="0"/>
              <a:t> </a:t>
            </a:r>
            <a:r>
              <a:rPr dirty="0" err="1"/>
              <a:t>d’alternance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639146" y="2743200"/>
            <a:ext cx="586570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dirty="0" err="1">
                <a:solidFill>
                  <a:schemeClr val="bg1"/>
                </a:solidFill>
              </a:rPr>
              <a:t>Ministères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Sociaux</a:t>
            </a:r>
            <a:r>
              <a:rPr dirty="0">
                <a:solidFill>
                  <a:schemeClr val="bg1"/>
                </a:solidFill>
              </a:rPr>
              <a:t> 2022/2024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65760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200">
                <a:solidFill>
                  <a:srgbClr val="FF0000"/>
                </a:solidFill>
              </a:defRPr>
            </a:pPr>
            <a:r>
              <a:t>Amine NAKHIL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6"/>
            <a:ext cx="2492184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1800"/>
              <a:t>Questions/Réponses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532DBC-8C95-CE57-131F-964AEFCA2F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896"/>
          <a:stretch/>
        </p:blipFill>
        <p:spPr>
          <a:xfrm>
            <a:off x="3464658" y="609601"/>
            <a:ext cx="519356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85775" y="2438401"/>
            <a:ext cx="2493106" cy="3809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>
                <a:latin typeface="+mj-lt"/>
                <a:ea typeface="+mj-ea"/>
                <a:cs typeface="+mj-cs"/>
              </a:rPr>
              <a:t>Diapositive pour inviter aux questions.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31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33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34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22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F8EC01-CA86-3E64-F790-0BDE2A63E7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t="25000"/>
          <a:stretch/>
        </p:blipFill>
        <p:spPr>
          <a:xfrm>
            <a:off x="20" y="-1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484" y="2052918"/>
            <a:ext cx="6709905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Presentation de </a:t>
            </a:r>
            <a:r>
              <a:rPr lang="fr-FR" sz="2000" dirty="0">
                <a:latin typeface="+mj-lt"/>
                <a:ea typeface="+mj-ea"/>
                <a:cs typeface="+mj-cs"/>
              </a:rPr>
              <a:t>l’objectif</a:t>
            </a:r>
            <a:r>
              <a:rPr lang="en-US" sz="2000" dirty="0">
                <a:latin typeface="+mj-lt"/>
                <a:ea typeface="+mj-ea"/>
                <a:cs typeface="+mj-cs"/>
              </a:rPr>
              <a:t> de la </a:t>
            </a:r>
            <a:r>
              <a:rPr lang="en-US" sz="2000" dirty="0" err="1">
                <a:latin typeface="+mj-lt"/>
                <a:ea typeface="+mj-ea"/>
                <a:cs typeface="+mj-cs"/>
              </a:rPr>
              <a:t>Présentation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Convergence entre ma formation et </a:t>
            </a:r>
            <a:r>
              <a:rPr lang="en-US" sz="2000" dirty="0" err="1">
                <a:latin typeface="+mj-lt"/>
                <a:ea typeface="+mj-ea"/>
                <a:cs typeface="+mj-cs"/>
              </a:rPr>
              <a:t>mon</a:t>
            </a:r>
            <a:r>
              <a:rPr lang="en-US" sz="2000" dirty="0">
                <a:latin typeface="+mj-lt"/>
                <a:ea typeface="+mj-ea"/>
                <a:cs typeface="+mj-cs"/>
              </a:rPr>
              <a:t> poste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Quelles</a:t>
            </a:r>
            <a:r>
              <a:rPr lang="en-US" sz="2000" dirty="0">
                <a:latin typeface="+mj-lt"/>
                <a:ea typeface="+mj-ea"/>
                <a:cs typeface="+mj-cs"/>
              </a:rPr>
              <a:t> repercussions sur </a:t>
            </a:r>
            <a:r>
              <a:rPr lang="en-US" sz="2000" dirty="0" err="1">
                <a:latin typeface="+mj-lt"/>
                <a:ea typeface="+mj-ea"/>
                <a:cs typeface="+mj-cs"/>
              </a:rPr>
              <a:t>mon</a:t>
            </a:r>
            <a:r>
              <a:rPr lang="en-US" sz="2000" dirty="0">
                <a:latin typeface="+mj-lt"/>
                <a:ea typeface="+mj-ea"/>
                <a:cs typeface="+mj-cs"/>
              </a:rPr>
              <a:t> baggage </a:t>
            </a:r>
            <a:r>
              <a:rPr lang="en-US" sz="2000" dirty="0" err="1">
                <a:latin typeface="+mj-lt"/>
                <a:ea typeface="+mj-ea"/>
                <a:cs typeface="+mj-cs"/>
              </a:rPr>
              <a:t>éducatif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28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29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31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32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629266"/>
            <a:ext cx="3708114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 dirty="0" err="1"/>
              <a:t>Présentation</a:t>
            </a:r>
            <a:r>
              <a:rPr lang="en-US" sz="3200" dirty="0"/>
              <a:t> du </a:t>
            </a:r>
            <a:r>
              <a:rPr lang="en-US" sz="3200" dirty="0" err="1"/>
              <a:t>Ministère</a:t>
            </a:r>
            <a:endParaRPr lang="en-US" sz="3200" dirty="0"/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A01CF8E8-3809-4B79-ADEA-57B77FFFE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9712" y="0"/>
            <a:ext cx="457428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AC78ED9A-A000-47CC-824F-C8C0CC5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029" y="484632"/>
            <a:ext cx="3847653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2DB6B6-CBA7-614A-E2E9-3EF3405090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714" r="17361" b="-2"/>
          <a:stretch/>
        </p:blipFill>
        <p:spPr>
          <a:xfrm>
            <a:off x="5177217" y="806365"/>
            <a:ext cx="3359278" cy="5095720"/>
          </a:xfrm>
          <a:prstGeom prst="rect">
            <a:avLst/>
          </a:prstGeom>
          <a:effectLst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15158EE-2B51-42AF-83FF-5560D5B86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86697" y="2438400"/>
            <a:ext cx="3708113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Présentation</a:t>
            </a:r>
            <a:r>
              <a:rPr lang="en-US" sz="2000" dirty="0">
                <a:latin typeface="+mj-lt"/>
                <a:ea typeface="+mj-ea"/>
                <a:cs typeface="+mj-cs"/>
              </a:rPr>
              <a:t> des </a:t>
            </a:r>
            <a:r>
              <a:rPr lang="en-US" sz="2000" dirty="0" err="1">
                <a:latin typeface="+mj-lt"/>
                <a:ea typeface="+mj-ea"/>
                <a:cs typeface="+mj-cs"/>
              </a:rPr>
              <a:t>Ministères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Sociaux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Ministère</a:t>
            </a:r>
            <a:r>
              <a:rPr lang="en-US" sz="2000" dirty="0">
                <a:latin typeface="+mj-lt"/>
                <a:ea typeface="+mj-ea"/>
                <a:cs typeface="+mj-cs"/>
              </a:rPr>
              <a:t> du Travail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MOA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DGT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Présentation</a:t>
            </a:r>
            <a:r>
              <a:rPr lang="en-US" sz="2000" dirty="0">
                <a:latin typeface="+mj-lt"/>
                <a:ea typeface="+mj-ea"/>
                <a:cs typeface="+mj-cs"/>
              </a:rPr>
              <a:t> de ma situation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DNUM/SDPSN/TRV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8" y="629266"/>
            <a:ext cx="3124882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Ma mission </a:t>
            </a:r>
            <a:r>
              <a:rPr lang="en-US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Ministères</a:t>
            </a: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Sociaux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15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095864" y="809550"/>
            <a:ext cx="6858001" cy="52389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BBBCD6-AD65-0A1B-40E9-7616AEA7F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0494" y="1385290"/>
            <a:ext cx="4087416" cy="4087416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86698" y="2438400"/>
            <a:ext cx="3124882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Expérience</a:t>
            </a:r>
            <a:r>
              <a:rPr lang="en-US" sz="20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personnelle</a:t>
            </a:r>
            <a:r>
              <a:rPr lang="en-US" sz="20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d'intégration</a:t>
            </a:r>
            <a:r>
              <a:rPr lang="en-US" sz="20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au </a:t>
            </a:r>
            <a:r>
              <a:rPr lang="en-US" sz="20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Ministère</a:t>
            </a:r>
            <a:r>
              <a:rPr lang="en-US" sz="20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Culture </a:t>
            </a:r>
            <a:r>
              <a:rPr lang="en-US" sz="20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d’entreprise</a:t>
            </a:r>
            <a:r>
              <a:rPr lang="en-US" sz="20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souple et </a:t>
            </a:r>
            <a:r>
              <a:rPr lang="en-US" sz="20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informelle</a:t>
            </a:r>
            <a:endParaRPr lang="en-US" sz="20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Projet</a:t>
            </a:r>
            <a:r>
              <a:rPr lang="en-US" sz="20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20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apprentis</a:t>
            </a:r>
            <a:endParaRPr lang="en-US" sz="20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948" y="452718"/>
            <a:ext cx="3479177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Présentation de Cod’It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71281" y="-1573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EE1883-2AB8-1E49-D183-5BDB9E89EE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191" r="18422"/>
          <a:stretch/>
        </p:blipFill>
        <p:spPr>
          <a:xfrm>
            <a:off x="2" y="10"/>
            <a:ext cx="3729824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058212" y="2052918"/>
            <a:ext cx="347917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Vue </a:t>
            </a:r>
            <a:r>
              <a:rPr lang="en-US" sz="2000" dirty="0" err="1">
                <a:latin typeface="+mj-lt"/>
                <a:ea typeface="+mj-ea"/>
                <a:cs typeface="+mj-cs"/>
              </a:rPr>
              <a:t>d'ensemble</a:t>
            </a:r>
            <a:r>
              <a:rPr lang="en-US" sz="2000" dirty="0">
                <a:latin typeface="+mj-lt"/>
                <a:ea typeface="+mj-ea"/>
                <a:cs typeface="+mj-cs"/>
              </a:rPr>
              <a:t> du </a:t>
            </a:r>
            <a:r>
              <a:rPr lang="en-US" sz="2000" dirty="0" err="1">
                <a:latin typeface="+mj-lt"/>
                <a:ea typeface="+mj-ea"/>
                <a:cs typeface="+mj-cs"/>
              </a:rPr>
              <a:t>projet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Cod’It</a:t>
            </a:r>
            <a:r>
              <a:rPr lang="en-US" sz="2000" dirty="0">
                <a:latin typeface="+mj-lt"/>
                <a:ea typeface="+mj-ea"/>
                <a:cs typeface="+mj-cs"/>
              </a:rPr>
              <a:t>.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Inspection du Travail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Vision </a:t>
            </a:r>
            <a:r>
              <a:rPr lang="en-US" sz="2000" dirty="0" err="1">
                <a:latin typeface="+mj-lt"/>
                <a:ea typeface="+mj-ea"/>
                <a:cs typeface="+mj-cs"/>
              </a:rPr>
              <a:t>opérationnelle</a:t>
            </a:r>
            <a:r>
              <a:rPr lang="en-US" sz="2000" dirty="0">
                <a:latin typeface="+mj-lt"/>
                <a:ea typeface="+mj-ea"/>
                <a:cs typeface="+mj-cs"/>
              </a:rPr>
              <a:t> du Code du Travail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Classement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Thématique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Affichage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Ergonimique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948" y="452718"/>
            <a:ext cx="3479177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Développement de Cod'It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71281" y="-1573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337D8E3-C66B-73DF-DF8B-4AAC5EE67E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863" r="23751"/>
          <a:stretch/>
        </p:blipFill>
        <p:spPr>
          <a:xfrm>
            <a:off x="2" y="10"/>
            <a:ext cx="3729824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058212" y="1676400"/>
            <a:ext cx="4579761" cy="5115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Explication du </a:t>
            </a:r>
            <a:r>
              <a:rPr lang="en-US" sz="3700" dirty="0" err="1">
                <a:latin typeface="+mj-lt"/>
                <a:ea typeface="+mj-ea"/>
                <a:cs typeface="+mj-cs"/>
              </a:rPr>
              <a:t>contexte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Analyse</a:t>
            </a:r>
            <a:r>
              <a:rPr lang="en-US" sz="3700" dirty="0">
                <a:latin typeface="+mj-lt"/>
                <a:ea typeface="+mj-ea"/>
                <a:cs typeface="+mj-cs"/>
              </a:rPr>
              <a:t> du </a:t>
            </a:r>
            <a:r>
              <a:rPr lang="en-US" sz="3700" dirty="0" err="1">
                <a:latin typeface="+mj-lt"/>
                <a:ea typeface="+mj-ea"/>
                <a:cs typeface="+mj-cs"/>
              </a:rPr>
              <a:t>besoin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Avec équipe Métier (</a:t>
            </a:r>
            <a:r>
              <a:rPr lang="en-US" sz="3700" dirty="0" err="1">
                <a:latin typeface="+mj-lt"/>
                <a:ea typeface="+mj-ea"/>
                <a:cs typeface="+mj-cs"/>
              </a:rPr>
              <a:t>en</a:t>
            </a:r>
            <a:r>
              <a:rPr lang="en-US" sz="3700" dirty="0">
                <a:latin typeface="+mj-lt"/>
                <a:ea typeface="+mj-ea"/>
                <a:cs typeface="+mj-cs"/>
              </a:rPr>
              <a:t> </a:t>
            </a:r>
            <a:r>
              <a:rPr lang="en-US" sz="3700" dirty="0" err="1">
                <a:latin typeface="+mj-lt"/>
                <a:ea typeface="+mj-ea"/>
                <a:cs typeface="+mj-cs"/>
              </a:rPr>
              <a:t>groupe</a:t>
            </a:r>
            <a:r>
              <a:rPr lang="en-US" sz="3700" dirty="0">
                <a:latin typeface="+mj-lt"/>
                <a:ea typeface="+mj-ea"/>
                <a:cs typeface="+mj-cs"/>
              </a:rPr>
              <a:t>)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Atelier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Maquettage</a:t>
            </a:r>
            <a:r>
              <a:rPr lang="en-US" sz="3700" dirty="0">
                <a:latin typeface="+mj-lt"/>
                <a:ea typeface="+mj-ea"/>
                <a:cs typeface="+mj-cs"/>
              </a:rPr>
              <a:t> (</a:t>
            </a:r>
            <a:r>
              <a:rPr lang="en-US" sz="3700" dirty="0" err="1">
                <a:latin typeface="+mj-lt"/>
                <a:ea typeface="+mj-ea"/>
                <a:cs typeface="+mj-cs"/>
              </a:rPr>
              <a:t>ergonome</a:t>
            </a:r>
            <a:r>
              <a:rPr lang="en-US" sz="3700" dirty="0">
                <a:latin typeface="+mj-lt"/>
                <a:ea typeface="+mj-ea"/>
                <a:cs typeface="+mj-cs"/>
              </a:rPr>
              <a:t>)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fr-FR" sz="3700" dirty="0">
                <a:latin typeface="+mj-lt"/>
                <a:ea typeface="+mj-ea"/>
                <a:cs typeface="+mj-cs"/>
              </a:rPr>
              <a:t>Développement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Development </a:t>
            </a:r>
            <a:r>
              <a:rPr lang="en-US" sz="3700" dirty="0" err="1">
                <a:latin typeface="+mj-lt"/>
                <a:ea typeface="+mj-ea"/>
                <a:cs typeface="+mj-cs"/>
              </a:rPr>
              <a:t>en</a:t>
            </a:r>
            <a:r>
              <a:rPr lang="en-US" sz="3700" dirty="0">
                <a:latin typeface="+mj-lt"/>
                <a:ea typeface="+mj-ea"/>
                <a:cs typeface="+mj-cs"/>
              </a:rPr>
              <a:t> </a:t>
            </a:r>
            <a:r>
              <a:rPr lang="en-US" sz="3700" dirty="0" err="1">
                <a:latin typeface="+mj-lt"/>
                <a:ea typeface="+mj-ea"/>
                <a:cs typeface="+mj-cs"/>
              </a:rPr>
              <a:t>autonomie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Cahier des charges </a:t>
            </a:r>
            <a:r>
              <a:rPr lang="en-US" sz="3700" dirty="0" err="1">
                <a:latin typeface="+mj-lt"/>
                <a:ea typeface="+mj-ea"/>
                <a:cs typeface="+mj-cs"/>
              </a:rPr>
              <a:t>détaillé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Définition</a:t>
            </a:r>
            <a:r>
              <a:rPr lang="en-US" sz="3700" dirty="0">
                <a:latin typeface="+mj-lt"/>
                <a:ea typeface="+mj-ea"/>
                <a:cs typeface="+mj-cs"/>
              </a:rPr>
              <a:t> du cadre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Gestion de </a:t>
            </a:r>
            <a:r>
              <a:rPr lang="en-US" sz="3700" dirty="0" err="1">
                <a:latin typeface="+mj-lt"/>
                <a:ea typeface="+mj-ea"/>
                <a:cs typeface="+mj-cs"/>
              </a:rPr>
              <a:t>projet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Objectifs</a:t>
            </a:r>
            <a:r>
              <a:rPr lang="en-US" sz="3700" dirty="0">
                <a:latin typeface="+mj-lt"/>
                <a:ea typeface="+mj-ea"/>
                <a:cs typeface="+mj-cs"/>
              </a:rPr>
              <a:t> SMART</a:t>
            </a: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Jalons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Agilité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BDD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PostreSQL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MCD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Architecture Client/</a:t>
            </a:r>
            <a:r>
              <a:rPr lang="en-US" sz="3700" dirty="0" err="1">
                <a:latin typeface="+mj-lt"/>
                <a:ea typeface="+mj-ea"/>
                <a:cs typeface="+mj-cs"/>
              </a:rPr>
              <a:t>Serveur</a:t>
            </a:r>
            <a:r>
              <a:rPr lang="en-US" sz="3700" dirty="0">
                <a:latin typeface="+mj-lt"/>
                <a:ea typeface="+mj-ea"/>
                <a:cs typeface="+mj-cs"/>
              </a:rPr>
              <a:t> et </a:t>
            </a:r>
            <a:r>
              <a:rPr lang="en-US" sz="3700" dirty="0" err="1">
                <a:latin typeface="+mj-lt"/>
                <a:ea typeface="+mj-ea"/>
                <a:cs typeface="+mj-cs"/>
              </a:rPr>
              <a:t>relationelle</a:t>
            </a:r>
            <a:endParaRPr lang="en-US" sz="37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75" y="636281"/>
            <a:ext cx="2815200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100" dirty="0"/>
              <a:t>Les </a:t>
            </a:r>
            <a:r>
              <a:rPr lang="en-US" sz="3100" dirty="0" err="1"/>
              <a:t>Outils</a:t>
            </a:r>
            <a:r>
              <a:rPr lang="en-US" sz="3100" dirty="0"/>
              <a:t> </a:t>
            </a:r>
            <a:r>
              <a:rPr lang="en-US" sz="3100" dirty="0" err="1"/>
              <a:t>Utilisés</a:t>
            </a:r>
            <a:endParaRPr lang="en-US" sz="3100" dirty="0"/>
          </a:p>
        </p:txBody>
      </p:sp>
      <p:sp>
        <p:nvSpPr>
          <p:cNvPr id="5" name="TextBox 4"/>
          <p:cNvSpPr txBox="1"/>
          <p:nvPr/>
        </p:nvSpPr>
        <p:spPr>
          <a:xfrm>
            <a:off x="248576" y="1988599"/>
            <a:ext cx="3452300" cy="4488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defRPr sz="2000">
                <a:solidFill>
                  <a:srgbClr val="FFFFFF"/>
                </a:solidFill>
              </a:defRPr>
            </a:pPr>
            <a:endParaRPr lang="en-US" sz="16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Planification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Jira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BDD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Jmerise</a:t>
            </a:r>
            <a:r>
              <a:rPr lang="en-US" sz="1600" dirty="0">
                <a:latin typeface="+mj-lt"/>
                <a:ea typeface="+mj-ea"/>
                <a:cs typeface="+mj-cs"/>
              </a:rPr>
              <a:t> (MCD)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PostgreSQL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Talend (</a:t>
            </a:r>
            <a:r>
              <a:rPr lang="en-US" sz="1600" dirty="0" err="1">
                <a:latin typeface="+mj-lt"/>
                <a:ea typeface="+mj-ea"/>
                <a:cs typeface="+mj-cs"/>
              </a:rPr>
              <a:t>mappage</a:t>
            </a:r>
            <a:r>
              <a:rPr lang="en-US" sz="1600" dirty="0">
                <a:latin typeface="+mj-lt"/>
                <a:ea typeface="+mj-ea"/>
                <a:cs typeface="+mj-cs"/>
              </a:rPr>
              <a:t>)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Efficacité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Dimension </a:t>
            </a:r>
            <a:r>
              <a:rPr lang="en-US" sz="1600" dirty="0" err="1">
                <a:latin typeface="+mj-lt"/>
                <a:ea typeface="+mj-ea"/>
                <a:cs typeface="+mj-cs"/>
              </a:rPr>
              <a:t>appliquée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Réseaux</a:t>
            </a:r>
            <a:r>
              <a:rPr lang="en-US" sz="1600" dirty="0">
                <a:latin typeface="+mj-lt"/>
                <a:ea typeface="+mj-ea"/>
                <a:cs typeface="+mj-cs"/>
              </a:rPr>
              <a:t> et </a:t>
            </a:r>
            <a:r>
              <a:rPr lang="en-US" sz="1600" dirty="0" err="1">
                <a:latin typeface="+mj-lt"/>
                <a:ea typeface="+mj-ea"/>
                <a:cs typeface="+mj-cs"/>
              </a:rPr>
              <a:t>systemes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VM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Linux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SSH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Défs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et succès dans le </a:t>
            </a:r>
            <a:r>
              <a:rPr lang="en-US" sz="1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développement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Cod'It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en-US" sz="16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BAC9F2-A182-069B-AF15-ABEA4A5CCB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27" r="-1" b="-1"/>
          <a:stretch/>
        </p:blipFill>
        <p:spPr>
          <a:xfrm>
            <a:off x="3787791" y="1447799"/>
            <a:ext cx="4870433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AF856-C794-367F-0ED5-ED42DB1CC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5423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75" y="389332"/>
            <a:ext cx="2815200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100" dirty="0"/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1685" y="1600201"/>
            <a:ext cx="3233727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Récapitulatif</a:t>
            </a:r>
            <a:r>
              <a:rPr lang="en-US" sz="1600" dirty="0">
                <a:latin typeface="+mj-lt"/>
                <a:ea typeface="+mj-ea"/>
                <a:cs typeface="+mj-cs"/>
              </a:rPr>
              <a:t> des </a:t>
            </a:r>
            <a:r>
              <a:rPr lang="en-US" sz="1600" dirty="0" err="1">
                <a:latin typeface="+mj-lt"/>
                <a:ea typeface="+mj-ea"/>
                <a:cs typeface="+mj-cs"/>
              </a:rPr>
              <a:t>apprentissages</a:t>
            </a:r>
            <a:r>
              <a:rPr lang="en-US" sz="1600" dirty="0">
                <a:latin typeface="+mj-lt"/>
                <a:ea typeface="+mj-ea"/>
                <a:cs typeface="+mj-cs"/>
              </a:rPr>
              <a:t> et </a:t>
            </a:r>
            <a:r>
              <a:rPr lang="en-US" sz="1600" dirty="0" err="1">
                <a:latin typeface="+mj-lt"/>
                <a:ea typeface="+mj-ea"/>
                <a:cs typeface="+mj-cs"/>
              </a:rPr>
              <a:t>expériences</a:t>
            </a:r>
            <a:r>
              <a:rPr lang="en-US" sz="1600" dirty="0">
                <a:latin typeface="+mj-lt"/>
                <a:ea typeface="+mj-ea"/>
                <a:cs typeface="+mj-cs"/>
              </a:rPr>
              <a:t>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Ouverture</a:t>
            </a:r>
            <a:r>
              <a:rPr lang="en-US" sz="1600" dirty="0">
                <a:latin typeface="+mj-lt"/>
                <a:ea typeface="+mj-ea"/>
                <a:cs typeface="+mj-cs"/>
              </a:rPr>
              <a:t> sur </a:t>
            </a:r>
            <a:r>
              <a:rPr lang="en-US" sz="1600" dirty="0" err="1">
                <a:latin typeface="+mj-lt"/>
                <a:ea typeface="+mj-ea"/>
                <a:cs typeface="+mj-cs"/>
              </a:rPr>
              <a:t>l’année</a:t>
            </a:r>
            <a:r>
              <a:rPr lang="en-US" sz="1600" dirty="0">
                <a:latin typeface="+mj-lt"/>
                <a:ea typeface="+mj-ea"/>
                <a:cs typeface="+mj-cs"/>
              </a:rPr>
              <a:t> à </a:t>
            </a:r>
            <a:r>
              <a:rPr lang="en-US" sz="1600" dirty="0" err="1">
                <a:latin typeface="+mj-lt"/>
                <a:ea typeface="+mj-ea"/>
                <a:cs typeface="+mj-cs"/>
              </a:rPr>
              <a:t>venir</a:t>
            </a:r>
            <a:r>
              <a:rPr lang="en-US" sz="1600" dirty="0">
                <a:latin typeface="+mj-lt"/>
                <a:ea typeface="+mj-ea"/>
                <a:cs typeface="+mj-cs"/>
              </a:rPr>
              <a:t> quant à </a:t>
            </a:r>
            <a:r>
              <a:rPr lang="en-US" sz="1600" dirty="0" err="1">
                <a:latin typeface="+mj-lt"/>
                <a:ea typeface="+mj-ea"/>
                <a:cs typeface="+mj-cs"/>
              </a:rPr>
              <a:t>mes</a:t>
            </a:r>
            <a:r>
              <a:rPr lang="en-US" sz="1600" dirty="0">
                <a:latin typeface="+mj-lt"/>
                <a:ea typeface="+mj-ea"/>
                <a:cs typeface="+mj-cs"/>
              </a:rPr>
              <a:t> aspirations </a:t>
            </a:r>
            <a:r>
              <a:rPr lang="en-US" sz="1600" dirty="0" err="1">
                <a:latin typeface="+mj-lt"/>
                <a:ea typeface="+mj-ea"/>
                <a:cs typeface="+mj-cs"/>
              </a:rPr>
              <a:t>professionnelles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IA, IOT, </a:t>
            </a:r>
            <a:r>
              <a:rPr lang="en-US" sz="1600" dirty="0" err="1">
                <a:latin typeface="+mj-lt"/>
                <a:ea typeface="+mj-ea"/>
                <a:cs typeface="+mj-cs"/>
              </a:rPr>
              <a:t>Robotisation</a:t>
            </a:r>
            <a:r>
              <a:rPr lang="en-US" sz="1600" dirty="0">
                <a:latin typeface="+mj-lt"/>
                <a:ea typeface="+mj-ea"/>
                <a:cs typeface="+mj-cs"/>
              </a:rPr>
              <a:t>…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55FAE8-4D70-38D4-76A5-975667EB2E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" r="-1" b="6067"/>
          <a:stretch/>
        </p:blipFill>
        <p:spPr>
          <a:xfrm>
            <a:off x="3787791" y="1447799"/>
            <a:ext cx="4870433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259</TotalTime>
  <Words>202</Words>
  <Application>Microsoft Office PowerPoint</Application>
  <PresentationFormat>Affichage à l'écran (4:3)</PresentationFormat>
  <Paragraphs>64</Paragraphs>
  <Slides>10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Ion</vt:lpstr>
      <vt:lpstr>Présentation PowerPoint</vt:lpstr>
      <vt:lpstr>Introduction</vt:lpstr>
      <vt:lpstr>Présentation du Ministère</vt:lpstr>
      <vt:lpstr>Ma mission Ministères Sociaux</vt:lpstr>
      <vt:lpstr>Présentation de Cod’It</vt:lpstr>
      <vt:lpstr>Développement de Cod'It</vt:lpstr>
      <vt:lpstr>Les Outils Utilisés</vt:lpstr>
      <vt:lpstr>Présentation PowerPoint</vt:lpstr>
      <vt:lpstr>Conclusion</vt:lpstr>
      <vt:lpstr>Questions/Réponses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cp:keywords/>
  <dc:description>generated using python-pptx</dc:description>
  <cp:lastModifiedBy>NAKHIL, Amine (DNUM/SDPSN/TRV)</cp:lastModifiedBy>
  <cp:revision>15</cp:revision>
  <dcterms:created xsi:type="dcterms:W3CDTF">2013-01-27T09:14:16Z</dcterms:created>
  <dcterms:modified xsi:type="dcterms:W3CDTF">2023-12-06T14:15:41Z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4a755f0-ee11-4e51-8b3a-e314a53a997c_Enabled">
    <vt:lpwstr>true</vt:lpwstr>
  </property>
  <property fmtid="{D5CDD505-2E9C-101B-9397-08002B2CF9AE}" pid="3" name="MSIP_Label_84a755f0-ee11-4e51-8b3a-e314a53a997c_SetDate">
    <vt:lpwstr>2023-12-05T11:00:08Z</vt:lpwstr>
  </property>
  <property fmtid="{D5CDD505-2E9C-101B-9397-08002B2CF9AE}" pid="4" name="MSIP_Label_84a755f0-ee11-4e51-8b3a-e314a53a997c_Method">
    <vt:lpwstr>Privileged</vt:lpwstr>
  </property>
  <property fmtid="{D5CDD505-2E9C-101B-9397-08002B2CF9AE}" pid="5" name="MSIP_Label_84a755f0-ee11-4e51-8b3a-e314a53a997c_Name">
    <vt:lpwstr>[Prod v4] Mention "C3 - Sensible" - sans chiffrement</vt:lpwstr>
  </property>
  <property fmtid="{D5CDD505-2E9C-101B-9397-08002B2CF9AE}" pid="6" name="MSIP_Label_84a755f0-ee11-4e51-8b3a-e314a53a997c_SiteId">
    <vt:lpwstr>035e5292-5a25-4509-bb08-a555f7d31a8b</vt:lpwstr>
  </property>
  <property fmtid="{D5CDD505-2E9C-101B-9397-08002B2CF9AE}" pid="7" name="MSIP_Label_84a755f0-ee11-4e51-8b3a-e314a53a997c_ActionId">
    <vt:lpwstr>a17bd706-eff8-45f5-bf3a-ddca84a90a8c</vt:lpwstr>
  </property>
  <property fmtid="{D5CDD505-2E9C-101B-9397-08002B2CF9AE}" pid="8" name="MSIP_Label_84a755f0-ee11-4e51-8b3a-e314a53a997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C3 - Sensible</vt:lpwstr>
  </property>
</Properties>
</file>